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02" y="-1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012061-7FF3-49B3-A117-ED4056A487D2}" type="datetimeFigureOut">
              <a:rPr lang="en-US" smtClean="0"/>
              <a:t>12/2/2009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A4C370-EF5E-4085-B424-F6D0922852C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r>
              <a:rPr lang="en-US" dirty="0" smtClean="0"/>
              <a:t>The light that we can see with our eyes is actually just a small part of all of the different kinds of light.  Even though we cannot see most of this light with our eyes, we can build telescopes to detect all the different kinds of light coming from space.  The hotter something is, the more energetic light that comes from it.  Each time astronomers started looking at the Universe in a new kind of light, they discovered new objects and saw a whole new view of space.</a:t>
            </a:r>
          </a:p>
          <a:p>
            <a:pPr>
              <a:defRPr/>
            </a:pPr>
            <a:r>
              <a:rPr lang="en-US" dirty="0" smtClean="0"/>
              <a:t> </a:t>
            </a:r>
          </a:p>
          <a:p>
            <a:pPr>
              <a:defRPr/>
            </a:pPr>
            <a:r>
              <a:rPr lang="en-US" dirty="0" smtClean="0"/>
              <a:t>Extra Info:</a:t>
            </a:r>
          </a:p>
          <a:p>
            <a:pPr>
              <a:defRPr/>
            </a:pPr>
            <a:endParaRPr lang="en-US" dirty="0" smtClean="0"/>
          </a:p>
          <a:p>
            <a:pPr>
              <a:defRPr/>
            </a:pPr>
            <a:r>
              <a:rPr lang="en-US" dirty="0" smtClean="0"/>
              <a:t>- Gamma Rays are the most energetic light and are deadly to humans.</a:t>
            </a:r>
          </a:p>
          <a:p>
            <a:pPr>
              <a:defRPr/>
            </a:pPr>
            <a:r>
              <a:rPr lang="en-US" dirty="0" smtClean="0"/>
              <a:t>- X-Rays are used by doctors and dentists to take pictures of your bones or teeth to learn about what is going on inside your body that you can’t find out with your eyes.</a:t>
            </a:r>
          </a:p>
          <a:p>
            <a:pPr>
              <a:defRPr/>
            </a:pPr>
            <a:r>
              <a:rPr lang="en-US" dirty="0" smtClean="0"/>
              <a:t>- Ultraviolet light is the kind of light that gives you a sunburn.</a:t>
            </a:r>
          </a:p>
          <a:p>
            <a:pPr>
              <a:defRPr/>
            </a:pPr>
            <a:r>
              <a:rPr lang="en-US" dirty="0" smtClean="0"/>
              <a:t>- Visible light is all the colors of the rainbow and the only light that we can see with our eyes.</a:t>
            </a:r>
          </a:p>
          <a:p>
            <a:pPr>
              <a:defRPr/>
            </a:pPr>
            <a:r>
              <a:rPr lang="en-US" dirty="0" smtClean="0"/>
              <a:t>- Infrared light is detected by night vision goggles that can see the heat from objects even when it is dark out.</a:t>
            </a:r>
          </a:p>
          <a:p>
            <a:pPr>
              <a:defRPr/>
            </a:pPr>
            <a:r>
              <a:rPr lang="en-US" dirty="0" smtClean="0"/>
              <a:t>- Microwaves are used in microwave ovens to heat up your food.</a:t>
            </a:r>
          </a:p>
          <a:p>
            <a:pPr>
              <a:buFontTx/>
              <a:buChar char="-"/>
              <a:defRPr/>
            </a:pPr>
            <a:r>
              <a:rPr lang="en-US" dirty="0" smtClean="0"/>
              <a:t>Radio waves are the least energetic light.  They bring us radio, television, and cell phone signals.</a:t>
            </a:r>
          </a:p>
          <a:p>
            <a:pPr>
              <a:buFontTx/>
              <a:buChar char="-"/>
              <a:defRPr/>
            </a:pPr>
            <a:r>
              <a:rPr lang="en-US" dirty="0" smtClean="0"/>
              <a:t>All of these different kinds of light are the same ‘stuff’ (electromagnetic radiation).  The only difference between them is the amount of energy carried by the light.  If you could take energy away from a beam of “deadly” gamma ray light without otherwise disturbing it, it would eventually be visible, then ultimately on into microwave and radio light.  This is what happened to the gamma ray light generated by the Big Bang, which is now observable as microwaves.</a:t>
            </a:r>
          </a:p>
          <a:p>
            <a:pPr>
              <a:defRPr/>
            </a:pPr>
            <a:endParaRPr lang="en-US" dirty="0"/>
          </a:p>
        </p:txBody>
      </p:sp>
      <p:sp>
        <p:nvSpPr>
          <p:cNvPr id="75780" name="Slide Number Placeholder 3"/>
          <p:cNvSpPr>
            <a:spLocks noGrp="1"/>
          </p:cNvSpPr>
          <p:nvPr>
            <p:ph type="sldNum" sz="quarter" idx="5"/>
          </p:nvPr>
        </p:nvSpPr>
        <p:spPr>
          <a:noFill/>
        </p:spPr>
        <p:txBody>
          <a:bodyPr/>
          <a:lstStyle/>
          <a:p>
            <a:fld id="{0BA58610-3FD1-44BF-9EA1-79836B7017E0}"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92CC44-FB86-4CFC-9C2B-796A217BAB93}" type="datetimeFigureOut">
              <a:rPr lang="en-US" smtClean="0"/>
              <a:t>12/2/2009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82799-A77F-449C-8E0B-EE6FAA6AD5D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92CC44-FB86-4CFC-9C2B-796A217BAB93}" type="datetimeFigureOut">
              <a:rPr lang="en-US" smtClean="0"/>
              <a:t>12/2/2009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82799-A77F-449C-8E0B-EE6FAA6AD5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92CC44-FB86-4CFC-9C2B-796A217BAB93}" type="datetimeFigureOut">
              <a:rPr lang="en-US" smtClean="0"/>
              <a:t>12/2/2009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82799-A77F-449C-8E0B-EE6FAA6AD5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92CC44-FB86-4CFC-9C2B-796A217BAB93}" type="datetimeFigureOut">
              <a:rPr lang="en-US" smtClean="0"/>
              <a:t>12/2/2009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82799-A77F-449C-8E0B-EE6FAA6AD5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92CC44-FB86-4CFC-9C2B-796A217BAB93}" type="datetimeFigureOut">
              <a:rPr lang="en-US" smtClean="0"/>
              <a:t>12/2/2009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82799-A77F-449C-8E0B-EE6FAA6AD5D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92CC44-FB86-4CFC-9C2B-796A217BAB93}" type="datetimeFigureOut">
              <a:rPr lang="en-US" smtClean="0"/>
              <a:t>12/2/2009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F82799-A77F-449C-8E0B-EE6FAA6AD5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92CC44-FB86-4CFC-9C2B-796A217BAB93}" type="datetimeFigureOut">
              <a:rPr lang="en-US" smtClean="0"/>
              <a:t>12/2/2009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F82799-A77F-449C-8E0B-EE6FAA6AD5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92CC44-FB86-4CFC-9C2B-796A217BAB93}" type="datetimeFigureOut">
              <a:rPr lang="en-US" smtClean="0"/>
              <a:t>12/2/2009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F82799-A77F-449C-8E0B-EE6FAA6AD5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92CC44-FB86-4CFC-9C2B-796A217BAB93}" type="datetimeFigureOut">
              <a:rPr lang="en-US" smtClean="0"/>
              <a:t>12/2/2009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F82799-A77F-449C-8E0B-EE6FAA6AD5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92CC44-FB86-4CFC-9C2B-796A217BAB93}" type="datetimeFigureOut">
              <a:rPr lang="en-US" smtClean="0"/>
              <a:t>12/2/2009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F82799-A77F-449C-8E0B-EE6FAA6AD5D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92CC44-FB86-4CFC-9C2B-796A217BAB93}" type="datetimeFigureOut">
              <a:rPr lang="en-US" smtClean="0"/>
              <a:t>12/2/2009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F82799-A77F-449C-8E0B-EE6FAA6AD5D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2CC44-FB86-4CFC-9C2B-796A217BAB93}" type="datetimeFigureOut">
              <a:rPr lang="en-US" smtClean="0"/>
              <a:t>12/2/2009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F82799-A77F-449C-8E0B-EE6FAA6AD5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en-US" smtClean="0"/>
          </a:p>
        </p:txBody>
      </p:sp>
      <p:grpSp>
        <p:nvGrpSpPr>
          <p:cNvPr id="2" name="Group 26"/>
          <p:cNvGrpSpPr>
            <a:grpSpLocks/>
          </p:cNvGrpSpPr>
          <p:nvPr/>
        </p:nvGrpSpPr>
        <p:grpSpPr bwMode="auto">
          <a:xfrm>
            <a:off x="0" y="0"/>
            <a:ext cx="9144000" cy="6858000"/>
            <a:chOff x="0" y="0"/>
            <a:chExt cx="9144000" cy="6858000"/>
          </a:xfrm>
        </p:grpSpPr>
        <p:sp>
          <p:nvSpPr>
            <p:cNvPr id="9220" name="Rectangle 25"/>
            <p:cNvSpPr>
              <a:spLocks noChangeArrowheads="1"/>
            </p:cNvSpPr>
            <p:nvPr/>
          </p:nvSpPr>
          <p:spPr bwMode="auto">
            <a:xfrm>
              <a:off x="0" y="0"/>
              <a:ext cx="9144000" cy="6858000"/>
            </a:xfrm>
            <a:prstGeom prst="rect">
              <a:avLst/>
            </a:prstGeom>
            <a:solidFill>
              <a:srgbClr val="000000">
                <a:alpha val="83920"/>
              </a:srgbClr>
            </a:solidFill>
            <a:ln w="9525" algn="ctr">
              <a:solidFill>
                <a:schemeClr val="tx1"/>
              </a:solidFill>
              <a:round/>
              <a:headEnd/>
              <a:tailEnd/>
            </a:ln>
          </p:spPr>
          <p:txBody>
            <a:bodyPr/>
            <a:lstStyle/>
            <a:p>
              <a:endParaRPr lang="en-US"/>
            </a:p>
          </p:txBody>
        </p:sp>
        <p:grpSp>
          <p:nvGrpSpPr>
            <p:cNvPr id="3" name="Group 24"/>
            <p:cNvGrpSpPr>
              <a:grpSpLocks/>
            </p:cNvGrpSpPr>
            <p:nvPr/>
          </p:nvGrpSpPr>
          <p:grpSpPr bwMode="auto">
            <a:xfrm>
              <a:off x="381000" y="1143000"/>
              <a:ext cx="8305800" cy="4652962"/>
              <a:chOff x="457200" y="1595438"/>
              <a:chExt cx="8305800" cy="4652962"/>
            </a:xfrm>
          </p:grpSpPr>
          <p:pic>
            <p:nvPicPr>
              <p:cNvPr id="9222" name="Picture 4" descr="electromagnetic%20spectrum"/>
              <p:cNvPicPr>
                <a:picLocks noChangeAspect="1" noChangeArrowheads="1"/>
              </p:cNvPicPr>
              <p:nvPr/>
            </p:nvPicPr>
            <p:blipFill>
              <a:blip r:embed="rId3"/>
              <a:srcRect l="2499" r="2499"/>
              <a:stretch>
                <a:fillRect/>
              </a:stretch>
            </p:blipFill>
            <p:spPr bwMode="auto">
              <a:xfrm>
                <a:off x="457200" y="1595438"/>
                <a:ext cx="8305800" cy="4652962"/>
              </a:xfrm>
              <a:prstGeom prst="rect">
                <a:avLst/>
              </a:prstGeom>
              <a:noFill/>
              <a:ln w="9525">
                <a:noFill/>
                <a:miter lim="800000"/>
                <a:headEnd/>
                <a:tailEnd/>
              </a:ln>
            </p:spPr>
          </p:pic>
          <p:grpSp>
            <p:nvGrpSpPr>
              <p:cNvPr id="4" name="Group 6"/>
              <p:cNvGrpSpPr>
                <a:grpSpLocks/>
              </p:cNvGrpSpPr>
              <p:nvPr/>
            </p:nvGrpSpPr>
            <p:grpSpPr bwMode="auto">
              <a:xfrm>
                <a:off x="803275" y="3878263"/>
                <a:ext cx="808038" cy="830262"/>
                <a:chOff x="2112" y="1296"/>
                <a:chExt cx="1584" cy="1632"/>
              </a:xfrm>
            </p:grpSpPr>
            <p:sp>
              <p:nvSpPr>
                <p:cNvPr id="9232" name="Oval 6"/>
                <p:cNvSpPr>
                  <a:spLocks noChangeArrowheads="1"/>
                </p:cNvSpPr>
                <p:nvPr/>
              </p:nvSpPr>
              <p:spPr bwMode="auto">
                <a:xfrm>
                  <a:off x="2112" y="1296"/>
                  <a:ext cx="1584" cy="1632"/>
                </a:xfrm>
                <a:prstGeom prst="ellipse">
                  <a:avLst/>
                </a:prstGeom>
                <a:solidFill>
                  <a:srgbClr val="FFFF00"/>
                </a:solidFill>
                <a:ln w="9525">
                  <a:solidFill>
                    <a:schemeClr val="tx1"/>
                  </a:solidFill>
                  <a:round/>
                  <a:headEnd/>
                  <a:tailEnd/>
                </a:ln>
              </p:spPr>
              <p:txBody>
                <a:bodyPr wrap="none" anchor="ctr"/>
                <a:lstStyle/>
                <a:p>
                  <a:pPr eaLnBrk="1" hangingPunct="1"/>
                  <a:endParaRPr lang="en-US" sz="1800"/>
                </a:p>
              </p:txBody>
            </p:sp>
            <p:pic>
              <p:nvPicPr>
                <p:cNvPr id="9233" name="Picture 7" descr="radiation-symbol"/>
                <p:cNvPicPr>
                  <a:picLocks noChangeAspect="1" noChangeArrowheads="1"/>
                </p:cNvPicPr>
                <p:nvPr/>
              </p:nvPicPr>
              <p:blipFill>
                <a:blip r:embed="rId4"/>
                <a:srcRect/>
                <a:stretch>
                  <a:fillRect/>
                </a:stretch>
              </p:blipFill>
              <p:spPr bwMode="auto">
                <a:xfrm>
                  <a:off x="2190" y="1477"/>
                  <a:ext cx="1458" cy="1366"/>
                </a:xfrm>
                <a:prstGeom prst="rect">
                  <a:avLst/>
                </a:prstGeom>
                <a:noFill/>
                <a:ln w="9525">
                  <a:noFill/>
                  <a:miter lim="800000"/>
                  <a:headEnd/>
                  <a:tailEnd/>
                </a:ln>
              </p:spPr>
            </p:pic>
          </p:grpSp>
          <p:pic>
            <p:nvPicPr>
              <p:cNvPr id="9224" name="Picture 8" descr="h-xray"/>
              <p:cNvPicPr>
                <a:picLocks noChangeAspect="1" noChangeArrowheads="1"/>
              </p:cNvPicPr>
              <p:nvPr/>
            </p:nvPicPr>
            <p:blipFill>
              <a:blip r:embed="rId5"/>
              <a:srcRect l="5617" r="15480" b="11111"/>
              <a:stretch>
                <a:fillRect/>
              </a:stretch>
            </p:blipFill>
            <p:spPr bwMode="auto">
              <a:xfrm>
                <a:off x="2014538" y="3878263"/>
                <a:ext cx="622300" cy="830262"/>
              </a:xfrm>
              <a:prstGeom prst="rect">
                <a:avLst/>
              </a:prstGeom>
              <a:noFill/>
              <a:ln w="9525">
                <a:noFill/>
                <a:miter lim="800000"/>
                <a:headEnd/>
                <a:tailEnd/>
              </a:ln>
            </p:spPr>
          </p:pic>
          <p:pic>
            <p:nvPicPr>
              <p:cNvPr id="9225" name="Picture 9" descr="sunhappy"/>
              <p:cNvPicPr>
                <a:picLocks noChangeAspect="1" noChangeArrowheads="1"/>
              </p:cNvPicPr>
              <p:nvPr/>
            </p:nvPicPr>
            <p:blipFill>
              <a:blip r:embed="rId6"/>
              <a:srcRect/>
              <a:stretch>
                <a:fillRect/>
              </a:stretch>
            </p:blipFill>
            <p:spPr bwMode="auto">
              <a:xfrm>
                <a:off x="3363913" y="3860800"/>
                <a:ext cx="763587" cy="777875"/>
              </a:xfrm>
              <a:prstGeom prst="rect">
                <a:avLst/>
              </a:prstGeom>
              <a:noFill/>
              <a:ln w="9525">
                <a:noFill/>
                <a:miter lim="800000"/>
                <a:headEnd/>
                <a:tailEnd/>
              </a:ln>
            </p:spPr>
          </p:pic>
          <p:pic>
            <p:nvPicPr>
              <p:cNvPr id="9226" name="Picture 10" descr="sunprotection"/>
              <p:cNvPicPr>
                <a:picLocks noChangeAspect="1" noChangeArrowheads="1"/>
              </p:cNvPicPr>
              <p:nvPr/>
            </p:nvPicPr>
            <p:blipFill>
              <a:blip r:embed="rId7"/>
              <a:srcRect/>
              <a:stretch>
                <a:fillRect/>
              </a:stretch>
            </p:blipFill>
            <p:spPr bwMode="auto">
              <a:xfrm>
                <a:off x="2903538" y="4086225"/>
                <a:ext cx="806450" cy="828675"/>
              </a:xfrm>
              <a:prstGeom prst="rect">
                <a:avLst/>
              </a:prstGeom>
              <a:noFill/>
              <a:ln w="9525">
                <a:noFill/>
                <a:miter lim="800000"/>
                <a:headEnd/>
                <a:tailEnd/>
              </a:ln>
            </p:spPr>
          </p:pic>
          <p:pic>
            <p:nvPicPr>
              <p:cNvPr id="9227" name="Picture 11" descr="thermometer"/>
              <p:cNvPicPr>
                <a:picLocks noChangeAspect="1" noChangeArrowheads="1"/>
              </p:cNvPicPr>
              <p:nvPr/>
            </p:nvPicPr>
            <p:blipFill>
              <a:blip r:embed="rId8"/>
              <a:srcRect/>
              <a:stretch>
                <a:fillRect/>
              </a:stretch>
            </p:blipFill>
            <p:spPr bwMode="auto">
              <a:xfrm>
                <a:off x="4333875" y="3651250"/>
                <a:ext cx="1111250" cy="963613"/>
              </a:xfrm>
              <a:prstGeom prst="rect">
                <a:avLst/>
              </a:prstGeom>
              <a:noFill/>
              <a:ln w="9525">
                <a:noFill/>
                <a:miter lim="800000"/>
                <a:headEnd/>
                <a:tailEnd/>
              </a:ln>
            </p:spPr>
          </p:pic>
          <p:sp>
            <p:nvSpPr>
              <p:cNvPr id="9228" name="Rectangle 12"/>
              <p:cNvSpPr>
                <a:spLocks noChangeArrowheads="1"/>
              </p:cNvSpPr>
              <p:nvPr/>
            </p:nvSpPr>
            <p:spPr bwMode="auto">
              <a:xfrm>
                <a:off x="6202363" y="3808413"/>
                <a:ext cx="2490787" cy="346075"/>
              </a:xfrm>
              <a:prstGeom prst="rect">
                <a:avLst/>
              </a:prstGeom>
              <a:solidFill>
                <a:schemeClr val="bg1"/>
              </a:solidFill>
              <a:ln w="9525">
                <a:noFill/>
                <a:miter lim="800000"/>
                <a:headEnd/>
                <a:tailEnd/>
              </a:ln>
            </p:spPr>
            <p:txBody>
              <a:bodyPr wrap="none" anchor="ctr"/>
              <a:lstStyle/>
              <a:p>
                <a:pPr eaLnBrk="1" hangingPunct="1"/>
                <a:endParaRPr lang="en-US" sz="1800"/>
              </a:p>
            </p:txBody>
          </p:sp>
          <p:pic>
            <p:nvPicPr>
              <p:cNvPr id="9229" name="Picture 13" descr="microwave"/>
              <p:cNvPicPr>
                <a:picLocks noChangeAspect="1" noChangeArrowheads="1"/>
              </p:cNvPicPr>
              <p:nvPr/>
            </p:nvPicPr>
            <p:blipFill>
              <a:blip r:embed="rId9"/>
              <a:srcRect/>
              <a:stretch>
                <a:fillRect/>
              </a:stretch>
            </p:blipFill>
            <p:spPr bwMode="auto">
              <a:xfrm>
                <a:off x="7516813" y="3878263"/>
                <a:ext cx="969962" cy="630237"/>
              </a:xfrm>
              <a:prstGeom prst="rect">
                <a:avLst/>
              </a:prstGeom>
              <a:noFill/>
              <a:ln w="9525">
                <a:noFill/>
                <a:miter lim="800000"/>
                <a:headEnd/>
                <a:tailEnd/>
              </a:ln>
            </p:spPr>
          </p:pic>
          <p:pic>
            <p:nvPicPr>
              <p:cNvPr id="9230" name="Picture 14" descr="television"/>
              <p:cNvPicPr>
                <a:picLocks noChangeAspect="1" noChangeArrowheads="1"/>
              </p:cNvPicPr>
              <p:nvPr/>
            </p:nvPicPr>
            <p:blipFill>
              <a:blip r:embed="rId10"/>
              <a:srcRect/>
              <a:stretch>
                <a:fillRect/>
              </a:stretch>
            </p:blipFill>
            <p:spPr bwMode="auto">
              <a:xfrm>
                <a:off x="6202363" y="3946525"/>
                <a:ext cx="835025" cy="830263"/>
              </a:xfrm>
              <a:prstGeom prst="rect">
                <a:avLst/>
              </a:prstGeom>
              <a:noFill/>
              <a:ln w="9525">
                <a:noFill/>
                <a:miter lim="800000"/>
                <a:headEnd/>
                <a:tailEnd/>
              </a:ln>
            </p:spPr>
          </p:pic>
          <p:pic>
            <p:nvPicPr>
              <p:cNvPr id="9231" name="Picture 15" descr="cellphone"/>
              <p:cNvPicPr>
                <a:picLocks noChangeAspect="1" noChangeArrowheads="1"/>
              </p:cNvPicPr>
              <p:nvPr/>
            </p:nvPicPr>
            <p:blipFill>
              <a:blip r:embed="rId11"/>
              <a:srcRect/>
              <a:stretch>
                <a:fillRect/>
              </a:stretch>
            </p:blipFill>
            <p:spPr bwMode="auto">
              <a:xfrm>
                <a:off x="6897688" y="3808413"/>
                <a:ext cx="896937" cy="900112"/>
              </a:xfrm>
              <a:prstGeom prst="rect">
                <a:avLst/>
              </a:prstGeom>
              <a:noFill/>
              <a:ln w="9525">
                <a:noFill/>
                <a:miter lim="800000"/>
                <a:headEnd/>
                <a:tailEnd/>
              </a:ln>
            </p:spPr>
          </p:pic>
        </p:grpSp>
      </p:gr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Words>
  <Application>Microsoft Office PowerPoint</Application>
  <PresentationFormat>On-screen Show (4:3)</PresentationFormat>
  <Paragraphs>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Space Public Outreach Team</dc:creator>
  <cp:lastModifiedBy>Space Public Outreach Team</cp:lastModifiedBy>
  <cp:revision>1</cp:revision>
  <dcterms:created xsi:type="dcterms:W3CDTF">2009-12-02T19:55:10Z</dcterms:created>
  <dcterms:modified xsi:type="dcterms:W3CDTF">2009-12-02T19:55:49Z</dcterms:modified>
</cp:coreProperties>
</file>